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64" r:id="rId11"/>
    <p:sldId id="268" r:id="rId12"/>
    <p:sldId id="267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0" autoAdjust="0"/>
    <p:restoredTop sz="94660"/>
  </p:normalViewPr>
  <p:slideViewPr>
    <p:cSldViewPr snapToGrid="0">
      <p:cViewPr varScale="1">
        <p:scale>
          <a:sx n="44" d="100"/>
          <a:sy n="44" d="100"/>
        </p:scale>
        <p:origin x="5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1E9F57-F50E-41C8-A294-2795D5C64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00983E6-56C0-483A-9F3E-D334EA5B4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92378B-E382-476B-ACB9-CEDF685E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89951D-4BED-4EDA-AE46-631D951D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D68449-B86D-4501-9B10-AFFA04B6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E02E55-6958-4ABD-BCA8-EFEB2977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4B53165-D607-4713-99F2-BBF6E5CAA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CEEE15-D42C-4412-B4D3-57E56372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905FEB-A779-44E8-B134-62692FFA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7E60ED-2B2B-41DF-88DA-F42F303C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8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13F3C17-A57E-4CF3-B48A-02254234E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41B13CB-A800-427B-B007-5C0FA543F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B6515B-F781-43B8-8ED3-BEF619F8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F4175A-694F-44CC-8250-63F0C6E6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685962-EC57-4314-983E-CDD90A13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6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1BD06-9D89-4925-89B7-0868BA8F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5355AD-2A4F-4B12-9C5D-CCF64883E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EEC704-6F02-47E8-BE0F-73BD5EE8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BFACA8-F0FB-4BF2-B33D-3FE92F68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0FCD90-2017-4B59-9679-16649A32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5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A00BF3-822F-4E9B-A91D-62D37EBE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944E647-68A0-46B9-97E7-CED69329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3B4C61-A894-4E63-9720-7047FD17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6FC535-A7E9-4BFA-AA5E-1A8318F4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2B2E53-3BAB-4A24-A32B-B84F6ED5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B8B88C-B5CF-4B6E-9A20-6D24802C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D6CC93-7D63-4EAF-8855-65FE1F3EF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A95BEA8-312E-46D5-B395-2CEDE8FAE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6B1AD34-2034-4305-97B4-D961C368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59C53FC-DE10-43FD-A35C-B52293E5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19B19E-107B-4DEA-B709-94105CE1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5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BD8C1F-1475-43F9-AC8F-899D12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FA4A89-3A1E-4A9D-9D1B-AB4F4D28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FC42FC3-E412-49E7-8FB2-B1096CD66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3EBCBC8-B7E3-4AA0-9759-9A6A97476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6F45322-442F-4AC7-B215-247CD17A1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393B68E-72FF-49F1-922A-A6606CE1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4ED8BBD-9647-4609-A7D8-30EC82A3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140EF14-D9F8-4610-A0C9-0D539C59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0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8A3F13-5125-4954-BA9E-50754A42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7C1E247-EF32-4FB8-AE5F-AA5F49496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F26A0D5-A1B1-4A1A-ADF0-8EFD7D09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0ED26B8-AC5F-479C-B361-7EBFF02E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EF2643E-EBEA-458F-86C2-2424D18F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F48103C-E6B0-4AA0-801B-6AC16547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B9C9ED-91A4-40D2-A218-32A04F73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8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26EADA-1F20-46D5-92F6-C9923ED8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822F76-B7EC-4375-B1A7-AAE2A20A9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0D81A3-D8AF-4206-91EB-61A7CAC40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493B94-33A7-4362-ABC8-CDEBF700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9965AF4-2B3F-4514-A853-83315EF3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E540EB-55F8-48DD-A690-EA820A0A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5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3CA818-0735-4A75-B17E-25499081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7A07B2-94A8-42A4-A882-1FEBCCB44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F7F551-7E3C-464C-8259-67F837147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296615-856F-42EC-ABD7-7899A32C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4EA2BF1-DE9D-4DAF-8551-8F0E0C15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57CA06-138B-4427-B5AA-0E394496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9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B3C81CB-8428-4054-A7CE-BB8E937EF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B86B67-8F9A-42E1-A57E-5B7E979DA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FFA3CB-35A2-4C83-83FF-0EBA06A06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4871F-C384-4D26-B08B-11BC3F461A32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8BEA3E-8EF3-4E5A-B8F6-F369DBB74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08B9FF-E0D2-4DC8-B81D-3B89AF21C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0DBDB-5307-4850-AF42-49A64223F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7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happygitwith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applying-for-a-student-developer-pac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appygitwithr.com/hello-git.html" TargetMode="External"/><Relationship Id="rId2" Type="http://schemas.openxmlformats.org/officeDocument/2006/relationships/hyperlink" Target="http://happygitwithr.com/install-gi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happygitwithr.com/push-pull-github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appygitwithr.com/rstudio-git-github.html" TargetMode="External"/><Relationship Id="rId2" Type="http://schemas.openxmlformats.org/officeDocument/2006/relationships/hyperlink" Target="http://happygitwithr.com/ssh-key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E7161B-DA45-45E5-9EA3-4FA43F229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Git, GitHub, and R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9773A30-38C2-45B5-8302-DDD2F09E5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generally how to keep sane while coding for multiple projects with multiple collaborators</a:t>
            </a:r>
          </a:p>
        </p:txBody>
      </p:sp>
    </p:spTree>
    <p:extLst>
      <p:ext uri="{BB962C8B-B14F-4D97-AF65-F5344CB8AC3E}">
        <p14:creationId xmlns:p14="http://schemas.microsoft.com/office/powerpoint/2010/main" val="2589732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52D07D-D12D-4924-8525-813279A4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E785E3-46FF-4487-87AC-05D2A58E7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short… a simple way to keep files associated with one project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things to ask yourself:</a:t>
            </a:r>
          </a:p>
          <a:p>
            <a:pPr marL="514350" indent="-514350">
              <a:buAutoNum type="arabicPeriod"/>
            </a:pPr>
            <a:r>
              <a:rPr lang="en-US" dirty="0"/>
              <a:t>Where am I going to save my projects?</a:t>
            </a:r>
          </a:p>
          <a:p>
            <a:pPr marL="514350" indent="-514350">
              <a:buAutoNum type="arabicPeriod"/>
            </a:pPr>
            <a:r>
              <a:rPr lang="en-US" dirty="0"/>
              <a:t>How am I going to organize my projects?</a:t>
            </a:r>
          </a:p>
          <a:p>
            <a:pPr marL="514350" indent="-514350">
              <a:buAutoNum type="arabicPeriod"/>
            </a:pPr>
            <a:r>
              <a:rPr lang="en-US" dirty="0"/>
              <a:t>What does my typical workflow look like?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8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xmlns="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xmlns="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F644EB1-6AF8-4EAD-931D-05F7FDA3D4A2}"/>
              </a:ext>
            </a:extLst>
          </p:cNvPr>
          <p:cNvSpPr/>
          <p:nvPr/>
        </p:nvSpPr>
        <p:spPr>
          <a:xfrm>
            <a:off x="3587444" y="2406136"/>
            <a:ext cx="433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US" dirty="0"/>
              <a:t>Where am I going to save my projects?</a:t>
            </a:r>
          </a:p>
        </p:txBody>
      </p:sp>
    </p:spTree>
    <p:extLst>
      <p:ext uri="{BB962C8B-B14F-4D97-AF65-F5344CB8AC3E}">
        <p14:creationId xmlns:p14="http://schemas.microsoft.com/office/powerpoint/2010/main" val="327784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xmlns="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xmlns="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022E51-CEB7-43E7-A6AC-300089A9BAAE}"/>
              </a:ext>
            </a:extLst>
          </p:cNvPr>
          <p:cNvSpPr txBox="1"/>
          <p:nvPr/>
        </p:nvSpPr>
        <p:spPr>
          <a:xfrm>
            <a:off x="965531" y="3096461"/>
            <a:ext cx="22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Sardine_Pop_CALCOFI</a:t>
            </a:r>
            <a:endParaRPr lang="en-US" dirty="0"/>
          </a:p>
        </p:txBody>
      </p:sp>
      <p:pic>
        <p:nvPicPr>
          <p:cNvPr id="8" name="Graphic 7" descr="Folder">
            <a:extLst>
              <a:ext uri="{FF2B5EF4-FFF2-40B4-BE49-F238E27FC236}">
                <a16:creationId xmlns:a16="http://schemas.microsoft.com/office/drawing/2014/main" xmlns="" id="{87B19F92-9DF5-4BB9-B488-76C7E3EA4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90899" y="2824164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4718938D-A7BC-4A75-88D8-60110DCB567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3476638" y="2566990"/>
            <a:ext cx="252412" cy="261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9871CD5-595F-4CF8-A6E7-68BAB5F68093}"/>
              </a:ext>
            </a:extLst>
          </p:cNvPr>
          <p:cNvSpPr/>
          <p:nvPr/>
        </p:nvSpPr>
        <p:spPr>
          <a:xfrm>
            <a:off x="5195888" y="2914658"/>
            <a:ext cx="4905375" cy="776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Box">
            <a:extLst>
              <a:ext uri="{FF2B5EF4-FFF2-40B4-BE49-F238E27FC236}">
                <a16:creationId xmlns:a16="http://schemas.microsoft.com/office/drawing/2014/main" xmlns="" id="{BCB06BDF-61E4-4B14-803A-6B10C7D45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00691" y="3005147"/>
            <a:ext cx="552966" cy="5529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2703CEA-DEC8-40FC-98C7-3BAC077820CF}"/>
              </a:ext>
            </a:extLst>
          </p:cNvPr>
          <p:cNvSpPr txBox="1"/>
          <p:nvPr/>
        </p:nvSpPr>
        <p:spPr>
          <a:xfrm>
            <a:off x="6180468" y="3121829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Sardine_Pop_CALCOFI.Rproj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11D33EE0-2E81-4166-956C-794DEFBB3C7C}"/>
              </a:ext>
            </a:extLst>
          </p:cNvPr>
          <p:cNvCxnSpPr/>
          <p:nvPr/>
        </p:nvCxnSpPr>
        <p:spPr>
          <a:xfrm flipH="1">
            <a:off x="4234606" y="3319464"/>
            <a:ext cx="646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25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xmlns="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xmlns="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022E51-CEB7-43E7-A6AC-300089A9BAAE}"/>
              </a:ext>
            </a:extLst>
          </p:cNvPr>
          <p:cNvSpPr txBox="1"/>
          <p:nvPr/>
        </p:nvSpPr>
        <p:spPr>
          <a:xfrm>
            <a:off x="965531" y="3096461"/>
            <a:ext cx="22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Sardine_Pop_CALCOFI</a:t>
            </a:r>
            <a:endParaRPr lang="en-US" dirty="0"/>
          </a:p>
        </p:txBody>
      </p:sp>
      <p:pic>
        <p:nvPicPr>
          <p:cNvPr id="8" name="Graphic 7" descr="Folder">
            <a:extLst>
              <a:ext uri="{FF2B5EF4-FFF2-40B4-BE49-F238E27FC236}">
                <a16:creationId xmlns:a16="http://schemas.microsoft.com/office/drawing/2014/main" xmlns="" id="{87B19F92-9DF5-4BB9-B488-76C7E3EA4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90899" y="2824164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4718938D-A7BC-4A75-88D8-60110DCB567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3476638" y="2566990"/>
            <a:ext cx="252412" cy="261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9871CD5-595F-4CF8-A6E7-68BAB5F68093}"/>
              </a:ext>
            </a:extLst>
          </p:cNvPr>
          <p:cNvSpPr/>
          <p:nvPr/>
        </p:nvSpPr>
        <p:spPr>
          <a:xfrm>
            <a:off x="5195888" y="2500312"/>
            <a:ext cx="4905375" cy="38195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7ECB2F7-E974-4C03-9E23-E5D4663BA0B6}"/>
              </a:ext>
            </a:extLst>
          </p:cNvPr>
          <p:cNvCxnSpPr/>
          <p:nvPr/>
        </p:nvCxnSpPr>
        <p:spPr>
          <a:xfrm flipH="1">
            <a:off x="4234613" y="3319463"/>
            <a:ext cx="646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ar chart">
            <a:extLst>
              <a:ext uri="{FF2B5EF4-FFF2-40B4-BE49-F238E27FC236}">
                <a16:creationId xmlns:a16="http://schemas.microsoft.com/office/drawing/2014/main" xmlns="" id="{3537C512-6992-47C1-A5DC-6EB1F176FB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43034" y="3958936"/>
            <a:ext cx="552966" cy="552966"/>
          </a:xfrm>
          <a:prstGeom prst="rect">
            <a:avLst/>
          </a:prstGeom>
        </p:spPr>
      </p:pic>
      <p:pic>
        <p:nvPicPr>
          <p:cNvPr id="23" name="Graphic 22" descr="Box">
            <a:extLst>
              <a:ext uri="{FF2B5EF4-FFF2-40B4-BE49-F238E27FC236}">
                <a16:creationId xmlns:a16="http://schemas.microsoft.com/office/drawing/2014/main" xmlns="" id="{BCB06BDF-61E4-4B14-803A-6B10C7D45F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00691" y="2590802"/>
            <a:ext cx="552966" cy="552966"/>
          </a:xfrm>
          <a:prstGeom prst="rect">
            <a:avLst/>
          </a:prstGeom>
        </p:spPr>
      </p:pic>
      <p:pic>
        <p:nvPicPr>
          <p:cNvPr id="24" name="Graphic 23" descr="Document">
            <a:extLst>
              <a:ext uri="{FF2B5EF4-FFF2-40B4-BE49-F238E27FC236}">
                <a16:creationId xmlns:a16="http://schemas.microsoft.com/office/drawing/2014/main" xmlns="" id="{883E8F0A-F00D-4C9B-B491-6A6D0ED044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38436" y="5314951"/>
            <a:ext cx="552966" cy="552966"/>
          </a:xfrm>
          <a:prstGeom prst="rect">
            <a:avLst/>
          </a:prstGeom>
        </p:spPr>
      </p:pic>
      <p:pic>
        <p:nvPicPr>
          <p:cNvPr id="25" name="Graphic 24" descr="Document">
            <a:extLst>
              <a:ext uri="{FF2B5EF4-FFF2-40B4-BE49-F238E27FC236}">
                <a16:creationId xmlns:a16="http://schemas.microsoft.com/office/drawing/2014/main" xmlns="" id="{FCFD6EE4-3955-48E5-B1B5-5E67C4B7B7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43034" y="4586937"/>
            <a:ext cx="552966" cy="552966"/>
          </a:xfrm>
          <a:prstGeom prst="rect">
            <a:avLst/>
          </a:prstGeom>
        </p:spPr>
      </p:pic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xmlns="" id="{AAA5ABDB-A7DF-4826-B411-6F9774DE3B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26526" y="3234258"/>
            <a:ext cx="552966" cy="5529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2703CEA-DEC8-40FC-98C7-3BAC077820CF}"/>
              </a:ext>
            </a:extLst>
          </p:cNvPr>
          <p:cNvSpPr txBox="1"/>
          <p:nvPr/>
        </p:nvSpPr>
        <p:spPr>
          <a:xfrm>
            <a:off x="6180468" y="2707484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Sardine_Pop_CALCOFI.Rproj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183A595-6639-47E6-A229-78807EB6FAF1}"/>
              </a:ext>
            </a:extLst>
          </p:cNvPr>
          <p:cNvSpPr txBox="1"/>
          <p:nvPr/>
        </p:nvSpPr>
        <p:spPr>
          <a:xfrm>
            <a:off x="6112510" y="3350424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Sardine_Analysis_6_FINAL.R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220351A-8FA7-417C-9F04-0C6902292E5B}"/>
              </a:ext>
            </a:extLst>
          </p:cNvPr>
          <p:cNvSpPr txBox="1"/>
          <p:nvPr/>
        </p:nvSpPr>
        <p:spPr>
          <a:xfrm>
            <a:off x="6112510" y="4050753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Fig_4_newcolors_fixed.pdf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CB027A0-E75D-4420-A111-43E658434EF1}"/>
              </a:ext>
            </a:extLst>
          </p:cNvPr>
          <p:cNvSpPr txBox="1"/>
          <p:nvPr/>
        </p:nvSpPr>
        <p:spPr>
          <a:xfrm>
            <a:off x="6091402" y="4717925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Sardine_Analysis_FINAL_7.R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DC2ABA-F49A-46B9-8FF0-65D84B7C3BE4}"/>
              </a:ext>
            </a:extLst>
          </p:cNvPr>
          <p:cNvSpPr txBox="1"/>
          <p:nvPr/>
        </p:nvSpPr>
        <p:spPr>
          <a:xfrm>
            <a:off x="6091402" y="5446936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raw_data_cleaned.xlsx</a:t>
            </a:r>
          </a:p>
        </p:txBody>
      </p:sp>
    </p:spTree>
    <p:extLst>
      <p:ext uri="{BB962C8B-B14F-4D97-AF65-F5344CB8AC3E}">
        <p14:creationId xmlns:p14="http://schemas.microsoft.com/office/powerpoint/2010/main" val="184010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 (bad)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xmlns="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xmlns="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022E51-CEB7-43E7-A6AC-300089A9BAAE}"/>
              </a:ext>
            </a:extLst>
          </p:cNvPr>
          <p:cNvSpPr txBox="1"/>
          <p:nvPr/>
        </p:nvSpPr>
        <p:spPr>
          <a:xfrm>
            <a:off x="965531" y="3096461"/>
            <a:ext cx="22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Sardine_Pop_CALCOFI</a:t>
            </a:r>
            <a:endParaRPr lang="en-US" dirty="0"/>
          </a:p>
        </p:txBody>
      </p:sp>
      <p:pic>
        <p:nvPicPr>
          <p:cNvPr id="8" name="Graphic 7" descr="Folder">
            <a:extLst>
              <a:ext uri="{FF2B5EF4-FFF2-40B4-BE49-F238E27FC236}">
                <a16:creationId xmlns:a16="http://schemas.microsoft.com/office/drawing/2014/main" xmlns="" id="{87B19F92-9DF5-4BB9-B488-76C7E3EA4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90899" y="2824164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4718938D-A7BC-4A75-88D8-60110DCB567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3476638" y="2566990"/>
            <a:ext cx="252412" cy="261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7ECB2F7-E974-4C03-9E23-E5D4663BA0B6}"/>
              </a:ext>
            </a:extLst>
          </p:cNvPr>
          <p:cNvCxnSpPr/>
          <p:nvPr/>
        </p:nvCxnSpPr>
        <p:spPr>
          <a:xfrm flipH="1">
            <a:off x="4234613" y="3319463"/>
            <a:ext cx="646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A75111F-083C-41DD-8D9D-FF847FCB589D}"/>
              </a:ext>
            </a:extLst>
          </p:cNvPr>
          <p:cNvGrpSpPr/>
          <p:nvPr/>
        </p:nvGrpSpPr>
        <p:grpSpPr>
          <a:xfrm>
            <a:off x="5162651" y="1753758"/>
            <a:ext cx="4255192" cy="4207283"/>
            <a:chOff x="5515801" y="2125233"/>
            <a:chExt cx="4255192" cy="42072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CA2CC6E7-FD99-4BCF-B156-41E2A9B3C9AB}"/>
                </a:ext>
              </a:extLst>
            </p:cNvPr>
            <p:cNvGrpSpPr/>
            <p:nvPr/>
          </p:nvGrpSpPr>
          <p:grpSpPr>
            <a:xfrm rot="1253538">
              <a:off x="5913178" y="2703512"/>
              <a:ext cx="3857815" cy="1325564"/>
              <a:chOff x="5913178" y="2703512"/>
              <a:chExt cx="3857815" cy="132556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59871CD5-595F-4CF8-A6E7-68BAB5F68093}"/>
                  </a:ext>
                </a:extLst>
              </p:cNvPr>
              <p:cNvSpPr/>
              <p:nvPr/>
            </p:nvSpPr>
            <p:spPr>
              <a:xfrm>
                <a:off x="5913178" y="2703512"/>
                <a:ext cx="1711585" cy="13255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 descr="Bar chart">
                <a:extLst>
                  <a:ext uri="{FF2B5EF4-FFF2-40B4-BE49-F238E27FC236}">
                    <a16:creationId xmlns:a16="http://schemas.microsoft.com/office/drawing/2014/main" xmlns="" id="{3537C512-6992-47C1-A5DC-6EB1F176F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070048" y="3264989"/>
                <a:ext cx="220840" cy="220840"/>
              </a:xfrm>
              <a:prstGeom prst="rect">
                <a:avLst/>
              </a:prstGeom>
            </p:spPr>
          </p:pic>
          <p:pic>
            <p:nvPicPr>
              <p:cNvPr id="23" name="Graphic 22" descr="Box">
                <a:extLst>
                  <a:ext uri="{FF2B5EF4-FFF2-40B4-BE49-F238E27FC236}">
                    <a16:creationId xmlns:a16="http://schemas.microsoft.com/office/drawing/2014/main" xmlns="" id="{BCB06BDF-61E4-4B14-803A-6B10C7D45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6054079" y="2721107"/>
                <a:ext cx="220840" cy="220840"/>
              </a:xfrm>
              <a:prstGeom prst="rect">
                <a:avLst/>
              </a:prstGeom>
            </p:spPr>
          </p:pic>
          <p:pic>
            <p:nvPicPr>
              <p:cNvPr id="24" name="Graphic 23" descr="Document">
                <a:extLst>
                  <a:ext uri="{FF2B5EF4-FFF2-40B4-BE49-F238E27FC236}">
                    <a16:creationId xmlns:a16="http://schemas.microsoft.com/office/drawing/2014/main" xmlns="" id="{883E8F0A-F00D-4C9B-B491-6A6D0ED04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6111627" y="3719541"/>
                <a:ext cx="220840" cy="220840"/>
              </a:xfrm>
              <a:prstGeom prst="rect">
                <a:avLst/>
              </a:prstGeom>
            </p:spPr>
          </p:pic>
          <p:pic>
            <p:nvPicPr>
              <p:cNvPr id="25" name="Graphic 24" descr="Document">
                <a:extLst>
                  <a:ext uri="{FF2B5EF4-FFF2-40B4-BE49-F238E27FC236}">
                    <a16:creationId xmlns:a16="http://schemas.microsoft.com/office/drawing/2014/main" xmlns="" id="{FCFD6EE4-3955-48E5-B1B5-5E67C4B7B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6090684" y="3480455"/>
                <a:ext cx="220840" cy="220840"/>
              </a:xfrm>
              <a:prstGeom prst="rect">
                <a:avLst/>
              </a:prstGeom>
            </p:spPr>
          </p:pic>
          <p:pic>
            <p:nvPicPr>
              <p:cNvPr id="26" name="Graphic 25" descr="Document">
                <a:extLst>
                  <a:ext uri="{FF2B5EF4-FFF2-40B4-BE49-F238E27FC236}">
                    <a16:creationId xmlns:a16="http://schemas.microsoft.com/office/drawing/2014/main" xmlns="" id="{AAA5ABDB-A7DF-4826-B411-6F9774DE3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6070048" y="3009121"/>
                <a:ext cx="220840" cy="22084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F2703CEA-DEC8-40FC-98C7-3BAC077820CF}"/>
                  </a:ext>
                </a:extLst>
              </p:cNvPr>
              <p:cNvSpPr txBox="1"/>
              <p:nvPr/>
            </p:nvSpPr>
            <p:spPr>
              <a:xfrm>
                <a:off x="6180468" y="2707484"/>
                <a:ext cx="349217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err="1"/>
                  <a:t>Sardine_Pop_CALCOFI.Rproj</a:t>
                </a:r>
                <a:endParaRPr lang="en-US" sz="8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E183A595-6639-47E6-A229-78807EB6FAF1}"/>
                  </a:ext>
                </a:extLst>
              </p:cNvPr>
              <p:cNvSpPr txBox="1"/>
              <p:nvPr/>
            </p:nvSpPr>
            <p:spPr>
              <a:xfrm>
                <a:off x="6231573" y="3021229"/>
                <a:ext cx="349217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Sardine_Analysis_6_FINAL.R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5220351A-8FA7-417C-9F04-0C6902292E5B}"/>
                  </a:ext>
                </a:extLst>
              </p:cNvPr>
              <p:cNvSpPr txBox="1"/>
              <p:nvPr/>
            </p:nvSpPr>
            <p:spPr>
              <a:xfrm>
                <a:off x="6231573" y="3264989"/>
                <a:ext cx="349217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Fig_4_newcolors_fixed.pdf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3CB027A0-E75D-4420-A111-43E658434EF1}"/>
                  </a:ext>
                </a:extLst>
              </p:cNvPr>
              <p:cNvSpPr txBox="1"/>
              <p:nvPr/>
            </p:nvSpPr>
            <p:spPr>
              <a:xfrm>
                <a:off x="6231573" y="3483153"/>
                <a:ext cx="349217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Sardine_Analysis_FINAL_7.R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55DC2ABA-F49A-46B9-8FF0-65D84B7C3BE4}"/>
                  </a:ext>
                </a:extLst>
              </p:cNvPr>
              <p:cNvSpPr txBox="1"/>
              <p:nvPr/>
            </p:nvSpPr>
            <p:spPr>
              <a:xfrm>
                <a:off x="6278823" y="3722239"/>
                <a:ext cx="349217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raw_data_cleaned.xlsx</a:t>
                </a:r>
              </a:p>
            </p:txBody>
          </p:sp>
        </p:grpSp>
        <p:pic>
          <p:nvPicPr>
            <p:cNvPr id="10" name="Graphic 9" descr="Dump truck">
              <a:extLst>
                <a:ext uri="{FF2B5EF4-FFF2-40B4-BE49-F238E27FC236}">
                  <a16:creationId xmlns:a16="http://schemas.microsoft.com/office/drawing/2014/main" xmlns="" id="{E46EB0BB-4BD9-492B-B560-E6FCD37DA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515801" y="2125233"/>
              <a:ext cx="4207283" cy="4207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02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1FD339-D99A-436A-B09F-30A67436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your typical workflow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BF57B0-9692-4896-A3AB-54E690DF8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Processing: </a:t>
            </a:r>
          </a:p>
          <a:p>
            <a:pPr lvl="1"/>
            <a:r>
              <a:rPr lang="en-US" dirty="0"/>
              <a:t>find missing values</a:t>
            </a:r>
          </a:p>
          <a:p>
            <a:pPr lvl="1"/>
            <a:r>
              <a:rPr lang="en-US" dirty="0"/>
              <a:t>sort/group data, re-label categories, format dates</a:t>
            </a:r>
          </a:p>
          <a:p>
            <a:pPr lvl="1"/>
            <a:r>
              <a:rPr lang="en-US" dirty="0"/>
              <a:t>generate a clean .</a:t>
            </a:r>
            <a:r>
              <a:rPr lang="en-US" dirty="0" err="1"/>
              <a:t>Rdata</a:t>
            </a:r>
            <a:r>
              <a:rPr lang="en-US" dirty="0"/>
              <a:t> file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Analysis:</a:t>
            </a:r>
          </a:p>
          <a:p>
            <a:pPr lvl="1"/>
            <a:r>
              <a:rPr lang="en-US" dirty="0"/>
              <a:t>code to generate mind-blowingly awesome science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Figures: </a:t>
            </a:r>
          </a:p>
          <a:p>
            <a:pPr lvl="1"/>
            <a:r>
              <a:rPr lang="en-US" dirty="0"/>
              <a:t>code to generate all figures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3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AD2D1B-B671-4A89-AEAB-8E40E8DA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 Projects (better)</a:t>
            </a:r>
          </a:p>
        </p:txBody>
      </p:sp>
      <p:pic>
        <p:nvPicPr>
          <p:cNvPr id="4" name="Graphic 3" descr="Folder">
            <a:extLst>
              <a:ext uri="{FF2B5EF4-FFF2-40B4-BE49-F238E27FC236}">
                <a16:creationId xmlns:a16="http://schemas.microsoft.com/office/drawing/2014/main" xmlns="" id="{5EA00A31-AD07-4F39-9A08-71E5F7539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14525" y="1357314"/>
            <a:ext cx="885826" cy="88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2422CE-AC2C-45F6-803F-D9F4CBC0B72F}"/>
              </a:ext>
            </a:extLst>
          </p:cNvPr>
          <p:cNvSpPr txBox="1"/>
          <p:nvPr/>
        </p:nvSpPr>
        <p:spPr>
          <a:xfrm>
            <a:off x="753645" y="1613179"/>
            <a:ext cx="125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Documents</a:t>
            </a:r>
          </a:p>
        </p:txBody>
      </p:sp>
      <p:pic>
        <p:nvPicPr>
          <p:cNvPr id="6" name="Graphic 5" descr="Folder">
            <a:extLst>
              <a:ext uri="{FF2B5EF4-FFF2-40B4-BE49-F238E27FC236}">
                <a16:creationId xmlns:a16="http://schemas.microsoft.com/office/drawing/2014/main" xmlns="" id="{B4C6DD22-E5D9-403A-99FB-3A113F45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86050" y="2128839"/>
            <a:ext cx="885826" cy="8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022E51-CEB7-43E7-A6AC-300089A9BAAE}"/>
              </a:ext>
            </a:extLst>
          </p:cNvPr>
          <p:cNvSpPr txBox="1"/>
          <p:nvPr/>
        </p:nvSpPr>
        <p:spPr>
          <a:xfrm>
            <a:off x="965531" y="3096461"/>
            <a:ext cx="226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Sardine_Pop_CALCOFI</a:t>
            </a:r>
            <a:endParaRPr lang="en-US" dirty="0"/>
          </a:p>
        </p:txBody>
      </p:sp>
      <p:pic>
        <p:nvPicPr>
          <p:cNvPr id="8" name="Graphic 7" descr="Folder">
            <a:extLst>
              <a:ext uri="{FF2B5EF4-FFF2-40B4-BE49-F238E27FC236}">
                <a16:creationId xmlns:a16="http://schemas.microsoft.com/office/drawing/2014/main" xmlns="" id="{87B19F92-9DF5-4BB9-B488-76C7E3EA4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90899" y="2824164"/>
            <a:ext cx="885826" cy="885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C1CC6D-F629-492A-BA9D-86FA7E50BD37}"/>
              </a:ext>
            </a:extLst>
          </p:cNvPr>
          <p:cNvSpPr txBox="1"/>
          <p:nvPr/>
        </p:nvSpPr>
        <p:spPr>
          <a:xfrm>
            <a:off x="1534520" y="2406136"/>
            <a:ext cx="9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4718938D-A7BC-4A75-88D8-60110DCB567C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16200000" flipV="1">
            <a:off x="3476638" y="2566990"/>
            <a:ext cx="252412" cy="261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334CE50B-0F37-4A0F-A8BA-EA3F56A1EF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74157" y="1842137"/>
            <a:ext cx="252412" cy="2524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9871CD5-595F-4CF8-A6E7-68BAB5F68093}"/>
              </a:ext>
            </a:extLst>
          </p:cNvPr>
          <p:cNvSpPr/>
          <p:nvPr/>
        </p:nvSpPr>
        <p:spPr>
          <a:xfrm>
            <a:off x="5195888" y="2500312"/>
            <a:ext cx="4905375" cy="3957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7ECB2F7-E974-4C03-9E23-E5D4663BA0B6}"/>
              </a:ext>
            </a:extLst>
          </p:cNvPr>
          <p:cNvCxnSpPr/>
          <p:nvPr/>
        </p:nvCxnSpPr>
        <p:spPr>
          <a:xfrm flipH="1">
            <a:off x="4234613" y="3319463"/>
            <a:ext cx="646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Box">
            <a:extLst>
              <a:ext uri="{FF2B5EF4-FFF2-40B4-BE49-F238E27FC236}">
                <a16:creationId xmlns:a16="http://schemas.microsoft.com/office/drawing/2014/main" xmlns="" id="{BCB06BDF-61E4-4B14-803A-6B10C7D45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43558" y="2590802"/>
            <a:ext cx="552966" cy="552966"/>
          </a:xfrm>
          <a:prstGeom prst="rect">
            <a:avLst/>
          </a:prstGeom>
        </p:spPr>
      </p:pic>
      <p:pic>
        <p:nvPicPr>
          <p:cNvPr id="25" name="Graphic 24" descr="Document">
            <a:extLst>
              <a:ext uri="{FF2B5EF4-FFF2-40B4-BE49-F238E27FC236}">
                <a16:creationId xmlns:a16="http://schemas.microsoft.com/office/drawing/2014/main" xmlns="" id="{FCFD6EE4-3955-48E5-B1B5-5E67C4B7B7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43208" y="4477844"/>
            <a:ext cx="448194" cy="4481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2703CEA-DEC8-40FC-98C7-3BAC077820CF}"/>
              </a:ext>
            </a:extLst>
          </p:cNvPr>
          <p:cNvSpPr txBox="1"/>
          <p:nvPr/>
        </p:nvSpPr>
        <p:spPr>
          <a:xfrm>
            <a:off x="6180468" y="2707484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Sardine_Pop_CALCOFI.Rproj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220351A-8FA7-417C-9F04-0C6902292E5B}"/>
              </a:ext>
            </a:extLst>
          </p:cNvPr>
          <p:cNvSpPr txBox="1"/>
          <p:nvPr/>
        </p:nvSpPr>
        <p:spPr>
          <a:xfrm>
            <a:off x="6180468" y="3199183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CB027A0-E75D-4420-A111-43E658434EF1}"/>
              </a:ext>
            </a:extLst>
          </p:cNvPr>
          <p:cNvSpPr txBox="1"/>
          <p:nvPr/>
        </p:nvSpPr>
        <p:spPr>
          <a:xfrm>
            <a:off x="6069329" y="4537390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data_processing.R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DC2ABA-F49A-46B9-8FF0-65D84B7C3BE4}"/>
              </a:ext>
            </a:extLst>
          </p:cNvPr>
          <p:cNvSpPr txBox="1"/>
          <p:nvPr/>
        </p:nvSpPr>
        <p:spPr>
          <a:xfrm>
            <a:off x="6091402" y="4962137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analysis.R</a:t>
            </a:r>
            <a:endParaRPr lang="en-US" dirty="0"/>
          </a:p>
        </p:txBody>
      </p:sp>
      <p:pic>
        <p:nvPicPr>
          <p:cNvPr id="32" name="Graphic 31" descr="Folder">
            <a:extLst>
              <a:ext uri="{FF2B5EF4-FFF2-40B4-BE49-F238E27FC236}">
                <a16:creationId xmlns:a16="http://schemas.microsoft.com/office/drawing/2014/main" xmlns="" id="{021C8A05-E5A6-4091-BBCA-611918C351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605463" y="3173658"/>
            <a:ext cx="448194" cy="4481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4020396-6A5A-4DD1-A4C1-6003BF2D1676}"/>
              </a:ext>
            </a:extLst>
          </p:cNvPr>
          <p:cNvSpPr txBox="1"/>
          <p:nvPr/>
        </p:nvSpPr>
        <p:spPr>
          <a:xfrm>
            <a:off x="6180465" y="3626523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34" name="Graphic 33" descr="Folder">
            <a:extLst>
              <a:ext uri="{FF2B5EF4-FFF2-40B4-BE49-F238E27FC236}">
                <a16:creationId xmlns:a16="http://schemas.microsoft.com/office/drawing/2014/main" xmlns="" id="{1065676D-9D4B-416F-913E-0B3E175BBA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614986" y="3586709"/>
            <a:ext cx="448194" cy="44819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1EF3379-B334-400A-878F-61A14AA2372E}"/>
              </a:ext>
            </a:extLst>
          </p:cNvPr>
          <p:cNvSpPr txBox="1"/>
          <p:nvPr/>
        </p:nvSpPr>
        <p:spPr>
          <a:xfrm>
            <a:off x="6213450" y="4045241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</a:t>
            </a:r>
          </a:p>
        </p:txBody>
      </p:sp>
      <p:pic>
        <p:nvPicPr>
          <p:cNvPr id="36" name="Graphic 35" descr="Folder">
            <a:extLst>
              <a:ext uri="{FF2B5EF4-FFF2-40B4-BE49-F238E27FC236}">
                <a16:creationId xmlns:a16="http://schemas.microsoft.com/office/drawing/2014/main" xmlns="" id="{E3630245-1AD1-4417-A754-B23DB95560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619393" y="4019716"/>
            <a:ext cx="448194" cy="448194"/>
          </a:xfrm>
          <a:prstGeom prst="rect">
            <a:avLst/>
          </a:prstGeom>
        </p:spPr>
      </p:pic>
      <p:pic>
        <p:nvPicPr>
          <p:cNvPr id="37" name="Graphic 36" descr="Document">
            <a:extLst>
              <a:ext uri="{FF2B5EF4-FFF2-40B4-BE49-F238E27FC236}">
                <a16:creationId xmlns:a16="http://schemas.microsoft.com/office/drawing/2014/main" xmlns="" id="{3EB519B1-3055-4253-9BD6-3691DB8741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67540" y="4914112"/>
            <a:ext cx="448194" cy="448194"/>
          </a:xfrm>
          <a:prstGeom prst="rect">
            <a:avLst/>
          </a:prstGeom>
        </p:spPr>
      </p:pic>
      <p:pic>
        <p:nvPicPr>
          <p:cNvPr id="38" name="Graphic 37" descr="Document">
            <a:extLst>
              <a:ext uri="{FF2B5EF4-FFF2-40B4-BE49-F238E27FC236}">
                <a16:creationId xmlns:a16="http://schemas.microsoft.com/office/drawing/2014/main" xmlns="" id="{4ECA772F-087C-4E3A-9040-E31D2AB176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67540" y="5369286"/>
            <a:ext cx="448194" cy="44819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43CDE73-6292-4808-8F0E-5AFE7F2CEFF3}"/>
              </a:ext>
            </a:extLst>
          </p:cNvPr>
          <p:cNvSpPr txBox="1"/>
          <p:nvPr/>
        </p:nvSpPr>
        <p:spPr>
          <a:xfrm>
            <a:off x="6091402" y="5438272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figures.R</a:t>
            </a:r>
            <a:endParaRPr lang="en-US" dirty="0"/>
          </a:p>
        </p:txBody>
      </p:sp>
      <p:pic>
        <p:nvPicPr>
          <p:cNvPr id="40" name="Graphic 39" descr="Document">
            <a:extLst>
              <a:ext uri="{FF2B5EF4-FFF2-40B4-BE49-F238E27FC236}">
                <a16:creationId xmlns:a16="http://schemas.microsoft.com/office/drawing/2014/main" xmlns="" id="{666C888F-6F57-4201-82D5-B0420514F6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91872" y="5880005"/>
            <a:ext cx="448194" cy="44819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2FD807B-4CDD-4D52-8943-4B745AE40184}"/>
              </a:ext>
            </a:extLst>
          </p:cNvPr>
          <p:cNvSpPr txBox="1"/>
          <p:nvPr/>
        </p:nvSpPr>
        <p:spPr>
          <a:xfrm>
            <a:off x="6115734" y="5948991"/>
            <a:ext cx="349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Sardine_Pop_CALCOFI.Rmd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67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7BE0730-A116-4079-B1D4-48FD7A198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" t="10026" r="75046" b="54389"/>
          <a:stretch/>
        </p:blipFill>
        <p:spPr>
          <a:xfrm>
            <a:off x="838200" y="1380612"/>
            <a:ext cx="3682313" cy="23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7B3C01D7-900E-427D-A33B-1DB787C4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Realistic Organization (new project)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BE3B02-44B9-465F-9B40-C5C52A434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4" t="10511" r="75169" b="74024"/>
          <a:stretch/>
        </p:blipFill>
        <p:spPr>
          <a:xfrm>
            <a:off x="3921213" y="3194221"/>
            <a:ext cx="3675702" cy="1037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743369-C33F-4C0A-8A63-6145F81CBA25}"/>
              </a:ext>
            </a:extLst>
          </p:cNvPr>
          <p:cNvSpPr/>
          <p:nvPr/>
        </p:nvSpPr>
        <p:spPr>
          <a:xfrm>
            <a:off x="838200" y="2712309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A94507F-E251-4445-A538-5C1FE2EC95AE}"/>
              </a:ext>
            </a:extLst>
          </p:cNvPr>
          <p:cNvSpPr/>
          <p:nvPr/>
        </p:nvSpPr>
        <p:spPr>
          <a:xfrm>
            <a:off x="3921213" y="3676851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C59DF13-5FC1-474B-B238-EFCC6DA5A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6" t="10210" r="74358" b="41800"/>
          <a:stretch/>
        </p:blipFill>
        <p:spPr>
          <a:xfrm>
            <a:off x="7300785" y="3429000"/>
            <a:ext cx="3564923" cy="3006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663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7BE0730-A116-4079-B1D4-48FD7A198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" t="10026" r="75046" b="54389"/>
          <a:stretch/>
        </p:blipFill>
        <p:spPr>
          <a:xfrm>
            <a:off x="947583" y="1288284"/>
            <a:ext cx="3682313" cy="23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7B3C01D7-900E-427D-A33B-1DB787C4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Realistic Organization (intermediate project)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743369-C33F-4C0A-8A63-6145F81CBA25}"/>
              </a:ext>
            </a:extLst>
          </p:cNvPr>
          <p:cNvSpPr/>
          <p:nvPr/>
        </p:nvSpPr>
        <p:spPr>
          <a:xfrm>
            <a:off x="947583" y="2953266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EDB2007-038F-486E-B1B4-4A4203285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4" t="10210" r="75676" b="75976"/>
          <a:stretch/>
        </p:blipFill>
        <p:spPr>
          <a:xfrm>
            <a:off x="3981169" y="3286550"/>
            <a:ext cx="3682313" cy="954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A94507F-E251-4445-A538-5C1FE2EC95AE}"/>
              </a:ext>
            </a:extLst>
          </p:cNvPr>
          <p:cNvSpPr/>
          <p:nvPr/>
        </p:nvSpPr>
        <p:spPr>
          <a:xfrm>
            <a:off x="3981169" y="3982334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DDAB903-FFC2-4CE9-99C0-D47473FB5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4" t="10961" r="74206" b="45036"/>
          <a:stretch/>
        </p:blipFill>
        <p:spPr>
          <a:xfrm>
            <a:off x="7352740" y="3429000"/>
            <a:ext cx="4001060" cy="3053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520298A-E596-4CDD-9853-D187AD1BFA29}"/>
              </a:ext>
            </a:extLst>
          </p:cNvPr>
          <p:cNvSpPr/>
          <p:nvPr/>
        </p:nvSpPr>
        <p:spPr>
          <a:xfrm>
            <a:off x="7352505" y="4897041"/>
            <a:ext cx="4001060" cy="194681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C566C6-88D6-4DB7-B25B-1B464D6823C9}"/>
              </a:ext>
            </a:extLst>
          </p:cNvPr>
          <p:cNvSpPr/>
          <p:nvPr/>
        </p:nvSpPr>
        <p:spPr>
          <a:xfrm>
            <a:off x="7352505" y="5247150"/>
            <a:ext cx="4001060" cy="344630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2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7BE0730-A116-4079-B1D4-48FD7A198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" t="10026" r="75046" b="54389"/>
          <a:stretch/>
        </p:blipFill>
        <p:spPr>
          <a:xfrm>
            <a:off x="1126756" y="1288284"/>
            <a:ext cx="3682313" cy="23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7B3C01D7-900E-427D-A33B-1DB787C4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"/>
            <a:ext cx="10515600" cy="1325563"/>
          </a:xfrm>
        </p:spPr>
        <p:txBody>
          <a:bodyPr/>
          <a:lstStyle/>
          <a:p>
            <a:r>
              <a:rPr lang="en-US" dirty="0"/>
              <a:t>Realistic Organization (near finished project)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743369-C33F-4C0A-8A63-6145F81CBA25}"/>
              </a:ext>
            </a:extLst>
          </p:cNvPr>
          <p:cNvSpPr/>
          <p:nvPr/>
        </p:nvSpPr>
        <p:spPr>
          <a:xfrm>
            <a:off x="1126756" y="2283314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12BCE9-E31E-4A66-96E9-4955E267E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4" t="10961" r="75270" b="72522"/>
          <a:stretch/>
        </p:blipFill>
        <p:spPr>
          <a:xfrm>
            <a:off x="4058966" y="3296166"/>
            <a:ext cx="3682313" cy="1115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7D87E50-810F-4100-ADDA-DD80064EF88C}"/>
              </a:ext>
            </a:extLst>
          </p:cNvPr>
          <p:cNvSpPr/>
          <p:nvPr/>
        </p:nvSpPr>
        <p:spPr>
          <a:xfrm>
            <a:off x="4058966" y="3913316"/>
            <a:ext cx="3682313" cy="179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34AFB9-81E1-4EB0-889B-A19C21930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4" t="10961" r="69797" b="39339"/>
          <a:stretch/>
        </p:blipFill>
        <p:spPr>
          <a:xfrm>
            <a:off x="7117491" y="3467976"/>
            <a:ext cx="4077730" cy="2859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9548C3B-FA35-4299-BF79-D5F57247FB6A}"/>
              </a:ext>
            </a:extLst>
          </p:cNvPr>
          <p:cNvSpPr/>
          <p:nvPr/>
        </p:nvSpPr>
        <p:spPr>
          <a:xfrm>
            <a:off x="7117491" y="4530465"/>
            <a:ext cx="4077730" cy="326891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4ADD3B4-4C8F-4606-B5D8-17FBEABE3B3A}"/>
              </a:ext>
            </a:extLst>
          </p:cNvPr>
          <p:cNvSpPr/>
          <p:nvPr/>
        </p:nvSpPr>
        <p:spPr>
          <a:xfrm>
            <a:off x="7117491" y="5097161"/>
            <a:ext cx="4077730" cy="198172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F484DA1-6C7D-4B33-B111-5117449641CE}"/>
              </a:ext>
            </a:extLst>
          </p:cNvPr>
          <p:cNvSpPr/>
          <p:nvPr/>
        </p:nvSpPr>
        <p:spPr>
          <a:xfrm>
            <a:off x="7117491" y="3854090"/>
            <a:ext cx="4077730" cy="436569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5075B-702C-4398-8235-1A1E586B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Git and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5EB24E-7B36-4032-930F-CF01F08B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Great Tutorial @ Happy Git with R: </a:t>
            </a:r>
            <a:r>
              <a:rPr lang="en-US" dirty="0">
                <a:hlinkClick r:id="rId2"/>
              </a:rPr>
              <a:t>http://happygitwithr.com/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use Git &amp; GitHub?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It acts as a ‘Track Changes’ for your code</a:t>
            </a:r>
          </a:p>
          <a:p>
            <a:pPr lvl="1"/>
            <a:r>
              <a:rPr lang="en-US" dirty="0"/>
              <a:t>Provides a central location to store all files related to a project</a:t>
            </a:r>
          </a:p>
          <a:p>
            <a:pPr lvl="1"/>
            <a:r>
              <a:rPr lang="en-US" dirty="0"/>
              <a:t>Allows for easy collaboration with multiple people (who might be coding different parts of the analysis)</a:t>
            </a:r>
          </a:p>
        </p:txBody>
      </p:sp>
    </p:spTree>
    <p:extLst>
      <p:ext uri="{BB962C8B-B14F-4D97-AF65-F5344CB8AC3E}">
        <p14:creationId xmlns:p14="http://schemas.microsoft.com/office/powerpoint/2010/main" val="425922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086B9A-7DE3-4E08-A89C-593A2A53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25" y="-139230"/>
            <a:ext cx="10515600" cy="1325563"/>
          </a:xfrm>
        </p:spPr>
        <p:txBody>
          <a:bodyPr/>
          <a:lstStyle/>
          <a:p>
            <a:r>
              <a:rPr lang="en-US" dirty="0"/>
              <a:t>Data Processing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9C09C5C-9DC7-4584-86D3-14E821079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11" r="58060" b="3188"/>
          <a:stretch/>
        </p:blipFill>
        <p:spPr>
          <a:xfrm>
            <a:off x="276438" y="852893"/>
            <a:ext cx="8344413" cy="5761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DE9184-8BD0-404C-920E-0D0748F2A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54061" r="80426" b="6577"/>
          <a:stretch/>
        </p:blipFill>
        <p:spPr>
          <a:xfrm>
            <a:off x="7311100" y="3641198"/>
            <a:ext cx="3952832" cy="294043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2842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E48E10-5D87-4124-A8E3-AE2428BB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26" y="-200737"/>
            <a:ext cx="10515600" cy="1325563"/>
          </a:xfrm>
        </p:spPr>
        <p:txBody>
          <a:bodyPr/>
          <a:lstStyle/>
          <a:p>
            <a:r>
              <a:rPr lang="en-US" dirty="0"/>
              <a:t>Analysis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99C9AAE-4CA0-4DE7-A822-83825D7C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11" r="58363" b="5481"/>
          <a:stretch/>
        </p:blipFill>
        <p:spPr>
          <a:xfrm>
            <a:off x="1623777" y="824190"/>
            <a:ext cx="8791361" cy="59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4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86392B-4FC7-4056-B3A2-FE55655B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C218B1-A685-462E-9D20-19F9BCD1A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in a way that makes it accessible to collaborators (and your future self)</a:t>
            </a:r>
          </a:p>
          <a:p>
            <a:endParaRPr lang="en-US" dirty="0"/>
          </a:p>
          <a:p>
            <a:r>
              <a:rPr lang="en-US" dirty="0"/>
              <a:t>Make your code reproducible (functions make this easier)</a:t>
            </a:r>
          </a:p>
          <a:p>
            <a:endParaRPr lang="en-US" dirty="0"/>
          </a:p>
          <a:p>
            <a:r>
              <a:rPr lang="en-US" dirty="0"/>
              <a:t>Organize your code to match your workflow </a:t>
            </a:r>
          </a:p>
          <a:p>
            <a:pPr lvl="1"/>
            <a:r>
              <a:rPr lang="en-US" dirty="0"/>
              <a:t>If the project is simple, keep your organization simple</a:t>
            </a:r>
          </a:p>
        </p:txBody>
      </p:sp>
    </p:spTree>
    <p:extLst>
      <p:ext uri="{BB962C8B-B14F-4D97-AF65-F5344CB8AC3E}">
        <p14:creationId xmlns:p14="http://schemas.microsoft.com/office/powerpoint/2010/main" val="3897004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827439-4B49-4559-9481-F35F491E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0FCAF5-636D-4CB6-81EA-3F63E4A8A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are a student, you should apply for a GitHub student developer pack here: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https://help.github.com/articles/applying-for-a-student-developer-pack/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give you the opportunity to make unlimited private repositories</a:t>
            </a:r>
          </a:p>
        </p:txBody>
      </p:sp>
    </p:spTree>
    <p:extLst>
      <p:ext uri="{BB962C8B-B14F-4D97-AF65-F5344CB8AC3E}">
        <p14:creationId xmlns:p14="http://schemas.microsoft.com/office/powerpoint/2010/main" val="392296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9E64B-474B-471A-A420-76B277A7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Git/GitHub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E62F7D-29AA-4A9D-A6B1-1F7915FB9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steps…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Create a GitHub account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Install or upgrade R and </a:t>
            </a:r>
            <a:r>
              <a:rPr lang="en-US" dirty="0" err="1"/>
              <a:t>Rstudio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Install Git</a:t>
            </a:r>
          </a:p>
          <a:p>
            <a:pPr lvl="1"/>
            <a:r>
              <a:rPr lang="en-US" dirty="0"/>
              <a:t>Before installing Git, check whether it is already installed on your computer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4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FEF906-A909-45BA-B41D-72FC1AD8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 about Git?!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9A4169-6BFC-408B-9DDC-6FE1661B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Installation Issues: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http://happygitwithr.com/install-git.html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Becoming Familiar with Git: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http://happygitwithr.com/hello-git.html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0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FC12DA-00C1-4F11-8724-01609210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GitHub (manually)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74E5D4-B726-48A7-808E-B5AE77CFE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http://happygitwithr.com/push-pull-github.html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potentially skip this step, however, I think this helps you get acquainted with the process of creating repositories, making commits, and pushing and pulling to GitHub</a:t>
            </a:r>
          </a:p>
        </p:txBody>
      </p:sp>
    </p:spTree>
    <p:extLst>
      <p:ext uri="{BB962C8B-B14F-4D97-AF65-F5344CB8AC3E}">
        <p14:creationId xmlns:p14="http://schemas.microsoft.com/office/powerpoint/2010/main" val="132674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8CCE1-C524-450B-BF55-679B9B4F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RStudio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7C4EDD-11D6-4E53-90AF-A4C891EF7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up key for SSH: </a:t>
            </a:r>
            <a:r>
              <a:rPr lang="en-US" dirty="0">
                <a:hlinkClick r:id="rId2"/>
              </a:rPr>
              <a:t>http://happygitwithr.com/ssh-keys.html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Create a new repository on GitHub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Clone the GitHub repository to your computer via </a:t>
            </a:r>
            <a:r>
              <a:rPr lang="en-US" dirty="0" err="1"/>
              <a:t>Rstudio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Test out the local repository to make sure it works (commit, push, check GitHub to make sure changes propagated)</a:t>
            </a:r>
          </a:p>
          <a:p>
            <a:pPr lvl="1"/>
            <a:r>
              <a:rPr lang="en-US" dirty="0">
                <a:hlinkClick r:id="rId3"/>
              </a:rPr>
              <a:t>http://happygitwithr.com/rstudio-git-github.html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3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B4AC0B-5C23-463C-874A-BF85BC20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Collaborating with </a:t>
            </a:r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7C7148-324A-46D0-8656-B1F69300E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  <a:r>
              <a:rPr lang="en-US" dirty="0"/>
              <a:t> overcomplicate things!</a:t>
            </a:r>
          </a:p>
          <a:p>
            <a:pPr lvl="1"/>
            <a:r>
              <a:rPr lang="en-US" dirty="0"/>
              <a:t>You don’t really need to fork/branch/merge if most of the analyses are done between only a handful of people</a:t>
            </a:r>
          </a:p>
          <a:p>
            <a:pPr lvl="1"/>
            <a:r>
              <a:rPr lang="en-US" dirty="0"/>
              <a:t>This is especially true if people aren’t working on coding the same thing simultaneously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Do</a:t>
            </a:r>
            <a:r>
              <a:rPr lang="en-US" dirty="0"/>
              <a:t> communicate with your collaborators</a:t>
            </a:r>
          </a:p>
          <a:p>
            <a:pPr lvl="1"/>
            <a:r>
              <a:rPr lang="en-US" dirty="0"/>
              <a:t>Whether you communicate via email, or through GitHub (i.e. creating new issues, pull requests), it is a good idea to set up a clear communication scheme</a:t>
            </a:r>
          </a:p>
          <a:p>
            <a:pPr lvl="1"/>
            <a:r>
              <a:rPr lang="en-US" dirty="0"/>
              <a:t>This includes selecting one person as a designated conflict manager </a:t>
            </a:r>
          </a:p>
        </p:txBody>
      </p:sp>
    </p:spTree>
    <p:extLst>
      <p:ext uri="{BB962C8B-B14F-4D97-AF65-F5344CB8AC3E}">
        <p14:creationId xmlns:p14="http://schemas.microsoft.com/office/powerpoint/2010/main" val="37969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DDABED-BB1B-4934-8E67-757D82651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66AE0FB-88D2-4DB2-B4D8-AA11C2693B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general organization of code</a:t>
            </a:r>
          </a:p>
        </p:txBody>
      </p:sp>
    </p:spTree>
    <p:extLst>
      <p:ext uri="{BB962C8B-B14F-4D97-AF65-F5344CB8AC3E}">
        <p14:creationId xmlns:p14="http://schemas.microsoft.com/office/powerpoint/2010/main" val="403062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576</Words>
  <Application>Microsoft Office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Git, GitHub, and R Projects</vt:lpstr>
      <vt:lpstr>Setting up Git and GitHub</vt:lpstr>
      <vt:lpstr>Important!</vt:lpstr>
      <vt:lpstr>Setting up Git/GitHub</vt:lpstr>
      <vt:lpstr>Confused about Git?!</vt:lpstr>
      <vt:lpstr>Connecting to GitHub (manually)</vt:lpstr>
      <vt:lpstr>Connecting RStudio to GitHub</vt:lpstr>
      <vt:lpstr>Collaborating with GitHub</vt:lpstr>
      <vt:lpstr>R Projects</vt:lpstr>
      <vt:lpstr>R Projects</vt:lpstr>
      <vt:lpstr>R Projects</vt:lpstr>
      <vt:lpstr>R Projects</vt:lpstr>
      <vt:lpstr>R Projects</vt:lpstr>
      <vt:lpstr>R Projects (bad)</vt:lpstr>
      <vt:lpstr>What does your typical workflow look like?</vt:lpstr>
      <vt:lpstr>R Projects (better)</vt:lpstr>
      <vt:lpstr>Realistic Organization (new project)</vt:lpstr>
      <vt:lpstr>Realistic Organization (intermediate project)</vt:lpstr>
      <vt:lpstr>Realistic Organization (near finished project)</vt:lpstr>
      <vt:lpstr>Data Processing Example</vt:lpstr>
      <vt:lpstr>Analysis Example</vt:lpstr>
      <vt:lpstr>Final Comments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Git, GitHub, and R Projects</dc:title>
  <dc:creator>Chase C James</dc:creator>
  <cp:lastModifiedBy>Kayla Blincow</cp:lastModifiedBy>
  <cp:revision>20</cp:revision>
  <dcterms:created xsi:type="dcterms:W3CDTF">2018-05-08T16:11:50Z</dcterms:created>
  <dcterms:modified xsi:type="dcterms:W3CDTF">2018-05-14T22:26:57Z</dcterms:modified>
</cp:coreProperties>
</file>